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57" r:id="rId3"/>
    <p:sldId id="268" r:id="rId4"/>
    <p:sldId id="258" r:id="rId5"/>
    <p:sldId id="263" r:id="rId6"/>
    <p:sldId id="259" r:id="rId7"/>
    <p:sldId id="267" r:id="rId8"/>
    <p:sldId id="264" r:id="rId9"/>
    <p:sldId id="265" r:id="rId10"/>
    <p:sldId id="260" r:id="rId11"/>
    <p:sldId id="261" r:id="rId12"/>
    <p:sldId id="266" r:id="rId13"/>
    <p:sldId id="262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0B1F2FB-7BA4-42E8-92FC-1739CD34D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81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E021081-BE89-487D-AE7A-FA90A820EE7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B63CD6F-FD40-48AB-821A-C74BD78D122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853E12E-EED2-42CE-9E8E-E880495D48F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64DEFEC-7DD2-47EB-A263-32218FEB69C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D78E7B1-C5A1-4A14-BE98-7EF8A94CF14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1DF14E4-EDD0-476B-B827-1454507F239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0C94689-85B3-4943-8B64-C802488AA7E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2F8A5B9-083F-42B8-9B82-0B13CA82CD4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9C67C1B-01EA-441A-9CDB-42EC6EF43D8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2444F93-FC53-42E5-83EB-7D2D04AEF22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DD30D19-DEBA-45F0-A095-6F59AE7581E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559A9E2-5FC9-465E-B138-8E705025341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A1D89B7-BC4D-4EBF-847A-994C50FF813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9CFEA-9B34-4CD3-9AAE-C8F75C15A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4003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16B35-BB59-48FB-95AD-C8E569139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74079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493BE-190F-4C9F-A603-C18AD8EF6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97486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00F08-91E3-42EF-8317-AE3C3F6D6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70373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83F0F-8851-435D-9470-5ACC4DA96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85356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922F6-DE6A-47EC-8338-EF975B236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75243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965A8-5D61-468B-A48A-8EBF4A450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65334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C71D7-004E-4572-AE06-82D5594DD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02971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5ED6A-DA77-4222-9140-B1353D911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86800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772AF-126A-4B2D-8D13-E3E211D79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74634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69705-55A5-4F13-8768-7A2332AB0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06028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CD4A30B-48D4-4575-9475-2516C0D9D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1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/>
      <p:bldP spid="6159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4800" smtClean="0"/>
              <a:t>ОЛПОРТОВА ТЕОРИЈА ЛИЧНОСТИ</a:t>
            </a:r>
            <a:endParaRPr lang="en-US" sz="48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ПЕРСОНАЛИСТИЧКА ТЕОРИЈА</a:t>
            </a:r>
            <a:endParaRPr 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ДИНАМИКА ЛИЧНОСТИ</a:t>
            </a:r>
            <a:endParaRPr lang="en-US" smtClean="0"/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r-Cyrl-CS" smtClean="0"/>
              <a:t>Примарни, инфантилни мотиви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smtClean="0"/>
              <a:t>Зрели, одрасли људски мотиви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i="1" smtClean="0"/>
              <a:t>Дисконтинуитет</a:t>
            </a:r>
            <a:r>
              <a:rPr lang="sr-Cyrl-CS" smtClean="0"/>
              <a:t> између болесне, инфантилне и здраве, зреле мотивације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b="1" smtClean="0"/>
              <a:t>Функционална аутономија мотива</a:t>
            </a:r>
            <a:r>
              <a:rPr lang="sr-Cyrl-CS" smtClean="0"/>
              <a:t> (активност која је била средство, постаје независни циљ)</a:t>
            </a:r>
            <a:endParaRPr 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РАЗВОЈ ЛИЧНОСТИ – ОСНОВНИ ПРИНЦИПИ</a:t>
            </a:r>
            <a:endParaRPr lang="en-US" smtClean="0"/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57200" y="1905000"/>
            <a:ext cx="4308475" cy="41910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sr-Cyrl-CS" b="1" smtClean="0"/>
              <a:t>Дисконтинуитет између детета и одраслог</a:t>
            </a:r>
          </a:p>
          <a:p>
            <a:pPr marL="609600" indent="-609600" eaLnBrk="1" hangingPunct="1">
              <a:defRPr/>
            </a:pPr>
            <a:r>
              <a:rPr lang="sr-Cyrl-CS" b="1" smtClean="0"/>
              <a:t>Учење:</a:t>
            </a:r>
          </a:p>
          <a:p>
            <a:pPr marL="609600" indent="-609600" eaLnBrk="1" hangingPunct="1">
              <a:defRPr/>
            </a:pPr>
            <a:r>
              <a:rPr lang="sr-Cyrl-CS" b="1" i="1" smtClean="0"/>
              <a:t>Опортунистичко</a:t>
            </a:r>
          </a:p>
          <a:p>
            <a:pPr marL="609600" indent="-609600" eaLnBrk="1" hangingPunct="1">
              <a:defRPr/>
            </a:pPr>
            <a:r>
              <a:rPr lang="sr-Cyrl-CS" sz="2400" b="1" smtClean="0"/>
              <a:t>класично условљавање</a:t>
            </a:r>
          </a:p>
          <a:p>
            <a:pPr marL="609600" indent="-609600" eaLnBrk="1" hangingPunct="1">
              <a:defRPr/>
            </a:pPr>
            <a:r>
              <a:rPr lang="sr-Cyrl-CS" sz="2400" b="1" smtClean="0"/>
              <a:t>поткрепљење</a:t>
            </a:r>
            <a:r>
              <a:rPr lang="sr-Cyrl-CS" sz="3600" b="1" smtClean="0"/>
              <a:t> 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3200" b="1" smtClean="0"/>
          </a:p>
        </p:txBody>
      </p:sp>
      <p:sp>
        <p:nvSpPr>
          <p:cNvPr id="12293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3200" b="1" i="1" smtClean="0"/>
              <a:t>Самосвојно учење </a:t>
            </a:r>
          </a:p>
          <a:p>
            <a:pPr eaLnBrk="1" hangingPunct="1">
              <a:defRPr/>
            </a:pPr>
            <a:r>
              <a:rPr lang="sr-Cyrl-CS" b="1" smtClean="0"/>
              <a:t>намера </a:t>
            </a:r>
          </a:p>
          <a:p>
            <a:pPr eaLnBrk="1" hangingPunct="1">
              <a:defRPr/>
            </a:pPr>
            <a:r>
              <a:rPr lang="sr-Cyrl-CS" b="1" smtClean="0"/>
              <a:t>свест</a:t>
            </a:r>
          </a:p>
          <a:p>
            <a:pPr eaLnBrk="1" hangingPunct="1">
              <a:defRPr/>
            </a:pPr>
            <a:r>
              <a:rPr lang="sr-Cyrl-CS" b="1" smtClean="0"/>
              <a:t>увиђање</a:t>
            </a:r>
          </a:p>
          <a:p>
            <a:pPr eaLnBrk="1" hangingPunct="1">
              <a:defRPr/>
            </a:pPr>
            <a:r>
              <a:rPr lang="sr-Cyrl-CS" b="1" smtClean="0"/>
              <a:t> лична заинтересованост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РАЗВОЈ ЛИЧНОСТИ – РАЗВОЈ САМОСВЕСТИ</a:t>
            </a:r>
            <a:endParaRPr lang="en-US" smtClean="0"/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600200"/>
            <a:ext cx="800735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sr-Cyrl-CS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sr-Cyrl-CS" sz="2400" b="1" dirty="0" smtClean="0"/>
              <a:t>Телесно ја (</a:t>
            </a:r>
            <a:r>
              <a:rPr lang="sr-Cyrl-CS" sz="1800" b="1" dirty="0" smtClean="0"/>
              <a:t>прва година: бол, глад, жеђ)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sr-Cyrl-CS" sz="2400" b="1" dirty="0" smtClean="0"/>
              <a:t>Лични идентитет</a:t>
            </a:r>
            <a:r>
              <a:rPr lang="sr-Cyrl-CS" sz="1800" b="1" dirty="0" smtClean="0"/>
              <a:t> (2 год.: лично име)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sr-Cyrl-CS" sz="2400" b="1" dirty="0" smtClean="0"/>
              <a:t>Самоцењење</a:t>
            </a:r>
            <a:r>
              <a:rPr lang="sr-Cyrl-CS" sz="1800" b="1" dirty="0" smtClean="0"/>
              <a:t> (3 год.: понос, самопоштовање или стид и осећање инфериорности)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sr-Cyrl-CS" sz="2400" b="1" dirty="0" smtClean="0"/>
              <a:t>Проширено ја </a:t>
            </a:r>
            <a:r>
              <a:rPr lang="sr-Cyrl-CS" sz="1800" b="1" dirty="0" smtClean="0"/>
              <a:t>(4 год.: “моје” играчке, одело, кућа)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sr-Cyrl-CS" sz="2400" b="1" dirty="0" smtClean="0"/>
              <a:t>Слика о себи</a:t>
            </a:r>
            <a:r>
              <a:rPr lang="sr-Cyrl-CS" sz="1800" b="1" dirty="0" smtClean="0"/>
              <a:t> (5 год.: јављање заметка представе о себи)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sr-Cyrl-CS" sz="2400" b="1" dirty="0" smtClean="0"/>
              <a:t>Ја као разумни решавалац</a:t>
            </a:r>
            <a:r>
              <a:rPr lang="sr-Cyrl-CS" sz="1800" b="1" dirty="0" smtClean="0"/>
              <a:t> (од 7 год.: субјект сазнања)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sr-Cyrl-CS" sz="2400" b="1" dirty="0" smtClean="0"/>
              <a:t>Самосвојне тежње</a:t>
            </a:r>
            <a:r>
              <a:rPr lang="sr-Cyrl-CS" sz="1800" b="1" dirty="0" smtClean="0"/>
              <a:t> (од 11-12 год.:  дугорочне намере)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Cyrl-CS" sz="1800" b="1" dirty="0" smtClean="0"/>
              <a:t>	</a:t>
            </a:r>
            <a:r>
              <a:rPr lang="sr-Cyrl-CS" sz="2400" b="1" dirty="0" smtClean="0"/>
              <a:t>Пропријум </a:t>
            </a:r>
            <a:r>
              <a:rPr lang="sr-Cyrl-CS" sz="1800" b="1" dirty="0" smtClean="0"/>
              <a:t>(целовит доживљај, свестан и несвестан властитог </a:t>
            </a:r>
            <a:r>
              <a:rPr lang="sr-Cyrl-CS" sz="1800" b="1" i="1" dirty="0" smtClean="0"/>
              <a:t>ја</a:t>
            </a:r>
            <a:r>
              <a:rPr lang="sr-Cyrl-CS" sz="1800" b="1" dirty="0" smtClean="0"/>
              <a:t>; савест, доживљај мање вредности)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b="0" smtClean="0"/>
              <a:t>ЗРЕЛА ЛИЧНОСТ</a:t>
            </a:r>
            <a:r>
              <a:rPr lang="sr-Cyrl-CS" sz="4300" b="0" smtClean="0"/>
              <a:t/>
            </a:r>
            <a:br>
              <a:rPr lang="sr-Cyrl-CS" sz="4300" b="0" smtClean="0"/>
            </a:br>
            <a:endParaRPr lang="en-US" sz="4300" b="0" smtClean="0"/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Cyrl-CS" sz="1800" b="1" smtClean="0"/>
              <a:t>	</a:t>
            </a:r>
            <a:r>
              <a:rPr lang="sr-Cyrl-CS" sz="2000" b="1" smtClean="0"/>
              <a:t>ЗРЕЛА ЛИЧНОСТ</a:t>
            </a:r>
            <a:r>
              <a:rPr lang="sr-Cyrl-CS" sz="1800" smtClean="0"/>
              <a:t> ЈЕ УРАВНОТЕЖЕНА, СКЛАДНА, ПСИХИЧКИ РАЗВИЈЕНА ОСОБА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Cyrl-CS" sz="2400" b="1" smtClean="0"/>
              <a:t>КАРАКТЕРИСТИКЕ ЗРЕЛЕ ЛИЧНОСТИ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sr-Cyrl-CS" sz="2400" smtClean="0"/>
              <a:t>Проширено осећање себе самог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sr-Cyrl-CS" sz="2400" smtClean="0"/>
              <a:t>Топао однос према ближњима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sr-Cyrl-CS" sz="2400" smtClean="0"/>
              <a:t>Емоционална сигурност (основно поверење)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sr-Cyrl-CS" sz="2400" smtClean="0"/>
              <a:t>Реална перцепција, умења и задаци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sr-Cyrl-CS" sz="2400" smtClean="0"/>
              <a:t>Самообјективација: увиђање и хумор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sr-Cyrl-CS" sz="2400" smtClean="0"/>
              <a:t>Уједињујућа филозофија живота (ситем вредности, савест, религијско осећање)</a:t>
            </a:r>
            <a:endParaRPr lang="en-US" sz="240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sz="24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ГОРДОН В. ОЛПОРТ</a:t>
            </a:r>
            <a:endParaRPr lang="en-US" smtClean="0"/>
          </a:p>
        </p:txBody>
      </p:sp>
      <p:sp>
        <p:nvSpPr>
          <p:cNvPr id="3077" name="Rectangle 5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3929063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sr-Latn-CS" sz="1600" smtClean="0"/>
          </a:p>
          <a:p>
            <a:pPr eaLnBrk="1" hangingPunct="1">
              <a:lnSpc>
                <a:spcPct val="80000"/>
              </a:lnSpc>
              <a:defRPr/>
            </a:pPr>
            <a:endParaRPr lang="sr-Latn-CS" sz="1600" smtClean="0"/>
          </a:p>
          <a:p>
            <a:pPr eaLnBrk="1" hangingPunct="1">
              <a:lnSpc>
                <a:spcPct val="80000"/>
              </a:lnSpc>
              <a:defRPr/>
            </a:pPr>
            <a:endParaRPr lang="sr-Latn-CS" sz="1600" smtClean="0"/>
          </a:p>
          <a:p>
            <a:pPr eaLnBrk="1" hangingPunct="1">
              <a:lnSpc>
                <a:spcPct val="80000"/>
              </a:lnSpc>
              <a:defRPr/>
            </a:pPr>
            <a:endParaRPr lang="sr-Latn-CS" sz="1600" smtClean="0"/>
          </a:p>
          <a:p>
            <a:pPr eaLnBrk="1" hangingPunct="1">
              <a:lnSpc>
                <a:spcPct val="80000"/>
              </a:lnSpc>
              <a:defRPr/>
            </a:pPr>
            <a:endParaRPr lang="sr-Cyrl-CS" sz="1600" smtClean="0"/>
          </a:p>
          <a:p>
            <a:pPr eaLnBrk="1" hangingPunct="1">
              <a:lnSpc>
                <a:spcPct val="80000"/>
              </a:lnSpc>
              <a:defRPr/>
            </a:pPr>
            <a:endParaRPr lang="sr-Latn-CS" sz="1600" smtClean="0"/>
          </a:p>
          <a:p>
            <a:pPr eaLnBrk="1" hangingPunct="1">
              <a:lnSpc>
                <a:spcPct val="80000"/>
              </a:lnSpc>
              <a:defRPr/>
            </a:pPr>
            <a:endParaRPr lang="sr-Latn-CS" sz="1600" smtClean="0"/>
          </a:p>
          <a:p>
            <a:pPr eaLnBrk="1" hangingPunct="1">
              <a:lnSpc>
                <a:spcPct val="80000"/>
              </a:lnSpc>
              <a:defRPr/>
            </a:pPr>
            <a:endParaRPr lang="sr-Cyrl-CS" sz="1600" smtClean="0"/>
          </a:p>
          <a:p>
            <a:pPr eaLnBrk="1" hangingPunct="1">
              <a:lnSpc>
                <a:spcPct val="80000"/>
              </a:lnSpc>
              <a:defRPr/>
            </a:pPr>
            <a:endParaRPr lang="sr-Cyrl-CS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Latn-CS" sz="2000" smtClean="0"/>
              <a:t>(1</a:t>
            </a:r>
            <a:r>
              <a:rPr lang="en-US" sz="2000" smtClean="0"/>
              <a:t>8</a:t>
            </a:r>
            <a:r>
              <a:rPr lang="sr-Latn-CS" sz="2000" smtClean="0"/>
              <a:t>97-1967)</a:t>
            </a:r>
            <a:endParaRPr lang="en-US" sz="20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smtClean="0"/>
              <a:t>Детињство, школовање, европско образовање, филозофски и психолошки утицаји, каријера, еластичност у теорији, хуманистичка оријентација</a:t>
            </a:r>
            <a:endParaRPr lang="en-US" sz="2000" smtClean="0"/>
          </a:p>
        </p:txBody>
      </p:sp>
      <p:sp>
        <p:nvSpPr>
          <p:cNvPr id="3078" name="Rectangle 6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916488" y="1752600"/>
            <a:ext cx="3929062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CS" sz="2400" b="1" dirty="0" smtClean="0"/>
              <a:t>Главна дела: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i="1" dirty="0" smtClean="0"/>
              <a:t>Личност: психолошко тумачење</a:t>
            </a:r>
            <a:r>
              <a:rPr lang="sr-Cyrl-CS" sz="2000" dirty="0" smtClean="0"/>
              <a:t> (1937)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i="1" dirty="0" smtClean="0"/>
              <a:t>Природа личности</a:t>
            </a:r>
            <a:r>
              <a:rPr lang="sr-Cyrl-CS" sz="2000" dirty="0" smtClean="0"/>
              <a:t> (1950)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i="1" dirty="0" smtClean="0"/>
              <a:t>Појединац и његова религија</a:t>
            </a:r>
            <a:r>
              <a:rPr lang="sr-Cyrl-CS" sz="2000" dirty="0" smtClean="0"/>
              <a:t> (1950)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i="1" dirty="0" smtClean="0"/>
              <a:t>Постајање</a:t>
            </a:r>
            <a:r>
              <a:rPr lang="sr-Cyrl-RS" sz="2000" i="1" dirty="0" smtClean="0"/>
              <a:t>:</a:t>
            </a:r>
            <a:r>
              <a:rPr lang="ru-RU" sz="2000" i="1" dirty="0"/>
              <a:t>Основна разматрања за </a:t>
            </a:r>
            <a:r>
              <a:rPr lang="ru-RU" sz="2000" i="1" dirty="0" smtClean="0"/>
              <a:t>психологију </a:t>
            </a:r>
            <a:r>
              <a:rPr lang="ru-RU" sz="2000" i="1" dirty="0"/>
              <a:t>личности </a:t>
            </a:r>
            <a:r>
              <a:rPr lang="sr-Cyrl-CS" sz="2000" dirty="0" smtClean="0"/>
              <a:t> </a:t>
            </a:r>
            <a:r>
              <a:rPr lang="sr-Cyrl-CS" sz="2000" dirty="0" smtClean="0"/>
              <a:t>(1955)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i="1" dirty="0" smtClean="0"/>
              <a:t>Личност и социјални сусрет</a:t>
            </a:r>
            <a:r>
              <a:rPr lang="sr-Cyrl-CS" sz="2000" dirty="0" smtClean="0"/>
              <a:t> (1960)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i="1" dirty="0" smtClean="0"/>
              <a:t>Склоп и развој личности</a:t>
            </a:r>
            <a:r>
              <a:rPr lang="sr-Cyrl-CS" sz="2000" dirty="0" smtClean="0"/>
              <a:t> (1961)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000" i="1" dirty="0" smtClean="0"/>
              <a:t>Личност у психологији</a:t>
            </a:r>
            <a:r>
              <a:rPr lang="sr-Cyrl-CS" sz="2000" dirty="0" smtClean="0"/>
              <a:t> (1968)</a:t>
            </a:r>
            <a:endParaRPr lang="en-US" sz="2000" dirty="0" smtClean="0"/>
          </a:p>
        </p:txBody>
      </p:sp>
      <p:pic>
        <p:nvPicPr>
          <p:cNvPr id="4101" name="Picture 8" descr="image0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0"/>
            <a:ext cx="1752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z="4000" dirty="0" smtClean="0"/>
              <a:t>ОЛПОРТОВА КРИТИКА И ХУМАНИСТИЧКИ ПРОГРАМ</a:t>
            </a:r>
            <a:endParaRPr lang="en-US" sz="4000" dirty="0" smtClean="0"/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r-Cyrl-CS" sz="2400" dirty="0" smtClean="0"/>
              <a:t>Критикује психоанализу (несвесно, ирационално) и бихејвиоризам (номинализам, емпиризам)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r-Cyrl-C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Latn-CS" sz="2400" dirty="0" smtClean="0"/>
              <a:t>Данас имамо “</a:t>
            </a:r>
            <a:r>
              <a:rPr lang="sr-Latn-CS" sz="2400" i="1" dirty="0" smtClean="0"/>
              <a:t>много студија о криминалцима, а мало студија о онима који се придржавају закона; много о страху, а мало о храбрости, више о непријатељству него о афилијацији; много о човековом слепилу, мало о његовој визији; много о његовој прошлости, мало о његовој оријентисаности на будућност</a:t>
            </a:r>
            <a:r>
              <a:rPr lang="sr-Latn-CS" sz="2400" dirty="0" smtClean="0"/>
              <a:t>”, пише Олпорт у </a:t>
            </a:r>
            <a:r>
              <a:rPr lang="sr-Latn-CS" sz="2400" b="1" i="1" dirty="0" smtClean="0"/>
              <a:t>Постајање: Основна разматрања за једну психологију личности</a:t>
            </a:r>
            <a:r>
              <a:rPr lang="sr-Cyrl-CS" sz="2400" b="1" i="1" dirty="0" smtClean="0"/>
              <a:t> </a:t>
            </a:r>
            <a:r>
              <a:rPr lang="sr-Cyrl-CS" sz="2400" dirty="0" smtClean="0"/>
              <a:t>(1950)</a:t>
            </a:r>
            <a:r>
              <a:rPr lang="sr-Latn-CS" sz="2400" dirty="0" smtClean="0"/>
              <a:t>.</a:t>
            </a:r>
            <a:endParaRPr lang="en-US" sz="24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ОСНОВНЕ ПОСТАВКЕ</a:t>
            </a:r>
            <a:endParaRPr lang="en-US" smtClean="0"/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CS" sz="2400" i="1" dirty="0" smtClean="0"/>
              <a:t>Есенцијалистичко гледиште</a:t>
            </a:r>
            <a:r>
              <a:rPr lang="sr-Cyrl-CS" sz="2400" dirty="0" smtClean="0"/>
              <a:t> (реализам)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i="1" dirty="0" smtClean="0"/>
              <a:t>Персоналистичко гледиште</a:t>
            </a:r>
            <a:r>
              <a:rPr lang="sr-Cyrl-CS" sz="2400" dirty="0" smtClean="0"/>
              <a:t> (личност је идиом, кршење синтаксе врсте)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i="1" dirty="0" smtClean="0"/>
              <a:t>Хуманистичко гледиште</a:t>
            </a:r>
            <a:r>
              <a:rPr lang="sr-Cyrl-CS" sz="2400" dirty="0" smtClean="0"/>
              <a:t> (врлине, емпатија</a:t>
            </a:r>
            <a:r>
              <a:rPr lang="en-US" sz="2400" dirty="0" smtClean="0"/>
              <a:t>, </a:t>
            </a:r>
            <a:r>
              <a:rPr lang="sr-Cyrl-CS" sz="2400" dirty="0" smtClean="0"/>
              <a:t>савест)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i="1" dirty="0" smtClean="0"/>
              <a:t>Рационалистичко гледиште</a:t>
            </a:r>
            <a:r>
              <a:rPr lang="sr-Cyrl-CS" sz="2400" dirty="0" smtClean="0"/>
              <a:t> (одлуке, планови)</a:t>
            </a:r>
          </a:p>
        </p:txBody>
      </p:sp>
      <p:sp>
        <p:nvSpPr>
          <p:cNvPr id="8196" name="Rectangle 4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CS" sz="2400" i="1" smtClean="0"/>
              <a:t>Холистичко гледиште</a:t>
            </a:r>
            <a:r>
              <a:rPr lang="sr-Cyrl-CS" sz="2400" smtClean="0"/>
              <a:t> (целовитост, интегритет личности)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i="1" smtClean="0"/>
              <a:t>Проактивистичко гледиште</a:t>
            </a:r>
            <a:r>
              <a:rPr lang="sr-Cyrl-CS" sz="2400" smtClean="0"/>
              <a:t> (личност креира своју судбину у складу са циљевима)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i="1" smtClean="0"/>
              <a:t>Идиографски приступ</a:t>
            </a:r>
            <a:r>
              <a:rPr lang="sr-Cyrl-CS" sz="2400" smtClean="0"/>
              <a:t> (студија појединца)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sz="2400" i="1" smtClean="0"/>
              <a:t>Квалитативни приступ</a:t>
            </a:r>
            <a:r>
              <a:rPr lang="sr-Cyrl-CS" sz="2400" smtClean="0"/>
              <a:t> (проучавање личних црта)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ЛИЧНОСТ - дефиниција</a:t>
            </a:r>
            <a:endParaRPr lang="en-US" smtClean="0"/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Личност </a:t>
            </a:r>
            <a:r>
              <a:rPr lang="ru-RU" sz="3200" i="1" smtClean="0"/>
              <a:t>није</a:t>
            </a:r>
            <a:r>
              <a:rPr lang="ru-RU" sz="3200" smtClean="0"/>
              <a:t>:</a:t>
            </a:r>
          </a:p>
          <a:p>
            <a:pPr eaLnBrk="1" hangingPunct="1">
              <a:defRPr/>
            </a:pPr>
            <a:r>
              <a:rPr lang="ru-RU" sz="3200" i="1" smtClean="0"/>
              <a:t>Карактер </a:t>
            </a:r>
            <a:r>
              <a:rPr lang="ru-RU" sz="3200" smtClean="0"/>
              <a:t>(морална процена)</a:t>
            </a:r>
          </a:p>
          <a:p>
            <a:pPr eaLnBrk="1" hangingPunct="1">
              <a:defRPr/>
            </a:pPr>
            <a:r>
              <a:rPr lang="ru-RU" sz="3200" i="1" smtClean="0"/>
              <a:t>Темперамент </a:t>
            </a:r>
            <a:r>
              <a:rPr lang="ru-RU" sz="3200" smtClean="0"/>
              <a:t>(наслеђена сирова грађа)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17412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1905000"/>
            <a:ext cx="419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личност</a:t>
            </a:r>
            <a:r>
              <a:rPr lang="ru-RU" sz="2400" smtClean="0"/>
              <a:t> је: </a:t>
            </a:r>
          </a:p>
          <a:p>
            <a:pPr eaLnBrk="1" hangingPunct="1">
              <a:defRPr/>
            </a:pPr>
            <a:r>
              <a:rPr lang="ru-RU" sz="2400" i="1" smtClean="0"/>
              <a:t>Динамичка организација </a:t>
            </a:r>
          </a:p>
          <a:p>
            <a:pPr eaLnBrk="1" hangingPunct="1">
              <a:defRPr/>
            </a:pPr>
            <a:r>
              <a:rPr lang="ru-RU" sz="2400" i="1" smtClean="0"/>
              <a:t>оних психофизичких система унутар индивидуе </a:t>
            </a:r>
          </a:p>
          <a:p>
            <a:pPr eaLnBrk="1" hangingPunct="1">
              <a:defRPr/>
            </a:pPr>
            <a:r>
              <a:rPr lang="ru-RU" sz="2400" i="1" smtClean="0"/>
              <a:t>који одређују </a:t>
            </a:r>
          </a:p>
          <a:p>
            <a:pPr eaLnBrk="1" hangingPunct="1">
              <a:defRPr/>
            </a:pPr>
            <a:r>
              <a:rPr lang="ru-RU" sz="2400" i="1" smtClean="0"/>
              <a:t>њено карактеристично </a:t>
            </a:r>
          </a:p>
          <a:p>
            <a:pPr eaLnBrk="1" hangingPunct="1">
              <a:defRPr/>
            </a:pPr>
            <a:r>
              <a:rPr lang="ru-RU" sz="2400" i="1" smtClean="0"/>
              <a:t>понашање и начин мишљења</a:t>
            </a:r>
            <a:r>
              <a:rPr lang="ru-RU" sz="2400" smtClean="0"/>
              <a:t>. </a:t>
            </a:r>
            <a:r>
              <a:rPr lang="sr-Cyrl-CS" sz="2400" smtClean="0"/>
              <a:t> </a:t>
            </a:r>
            <a:endParaRPr lang="en-US" sz="2400" smtClean="0"/>
          </a:p>
          <a:p>
            <a:pPr eaLnBrk="1" hangingPunct="1">
              <a:defRPr/>
            </a:pPr>
            <a:endParaRPr lang="en-US" sz="24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СТРУКТУРА ЛИЧНОСТИ: ТЕОРИЈА ЦРТА</a:t>
            </a:r>
            <a:endParaRPr lang="en-US" smtClean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600200"/>
            <a:ext cx="3927475" cy="4191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Cyrl-CS" sz="3200" smtClean="0"/>
              <a:t>	</a:t>
            </a:r>
            <a:endParaRPr lang="sr-Cyrl-CS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Cyrl-CS" b="1" smtClean="0"/>
              <a:t>Реалистичко схватање црте</a:t>
            </a:r>
            <a:r>
              <a:rPr lang="sr-Cyrl-CS" smtClean="0"/>
              <a:t> (стварно постоје, стабилне су)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CS" b="1" smtClean="0"/>
              <a:t>Структурална и динамичка јединица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Cyrl-CS" smtClean="0"/>
              <a:t>   (релативно општа и трајна диспозиција одговорна за доследност у понашању особе)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sr-Cyrl-CS" sz="200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000" smtClean="0"/>
          </a:p>
        </p:txBody>
      </p:sp>
      <p:sp>
        <p:nvSpPr>
          <p:cNvPr id="9221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sr-Cyrl-CS" dirty="0" smtClean="0"/>
              <a:t>навике</a:t>
            </a:r>
            <a:r>
              <a:rPr lang="sr-Cyrl-CS" sz="2400" dirty="0" smtClean="0"/>
              <a:t> (уске, ситуационе)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sr-Cyrl-CS" dirty="0" smtClean="0"/>
              <a:t>ставови</a:t>
            </a:r>
            <a:r>
              <a:rPr lang="sr-Cyrl-CS" sz="2400" dirty="0" smtClean="0"/>
              <a:t> (имају објект; за и против)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sr-Cyrl-CS" dirty="0" smtClean="0"/>
              <a:t>црте</a:t>
            </a:r>
            <a:r>
              <a:rPr lang="sr-Cyrl-CS" sz="2400" dirty="0" smtClean="0"/>
              <a:t> (шире, неутралне)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sr-Cyrl-CS" sz="2400" b="1" dirty="0" smtClean="0"/>
              <a:t>Опште </a:t>
            </a:r>
            <a:r>
              <a:rPr lang="sr-Cyrl-CS" sz="2400" dirty="0" smtClean="0"/>
              <a:t>(фиктивне категорије) и 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sr-Cyrl-CS" sz="2400" b="1" dirty="0" smtClean="0"/>
              <a:t>личне </a:t>
            </a:r>
            <a:r>
              <a:rPr lang="sr-Cyrl-CS" sz="2400" dirty="0" smtClean="0"/>
              <a:t>црте (морфогенетске, стварне диспозиције)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smtClean="0"/>
              <a:t>ВРСТА ЦРТА</a:t>
            </a:r>
            <a:endParaRPr lang="en-US" smtClean="0"/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b="1" smtClean="0"/>
              <a:t>По значају:</a:t>
            </a:r>
            <a:r>
              <a:rPr lang="sr-Cyrl-CS" smtClean="0"/>
              <a:t> </a:t>
            </a:r>
          </a:p>
          <a:p>
            <a:pPr eaLnBrk="1" hangingPunct="1">
              <a:spcBef>
                <a:spcPct val="10000"/>
              </a:spcBef>
              <a:defRPr/>
            </a:pPr>
            <a:r>
              <a:rPr lang="sr-Cyrl-CS" i="1" smtClean="0"/>
              <a:t>кардинална црта </a:t>
            </a:r>
            <a:r>
              <a:rPr lang="sr-Cyrl-CS" smtClean="0"/>
              <a:t>(једна главна, даје печат личности)</a:t>
            </a:r>
            <a:endParaRPr lang="sr-Cyrl-CS" i="1" smtClean="0"/>
          </a:p>
          <a:p>
            <a:pPr eaLnBrk="1" hangingPunct="1">
              <a:spcBef>
                <a:spcPct val="10000"/>
              </a:spcBef>
              <a:defRPr/>
            </a:pPr>
            <a:r>
              <a:rPr lang="sr-Cyrl-CS" i="1" smtClean="0"/>
              <a:t>централне црте </a:t>
            </a:r>
            <a:r>
              <a:rPr lang="sr-Cyrl-CS" smtClean="0"/>
              <a:t>(5-7 изразитих)</a:t>
            </a:r>
            <a:endParaRPr lang="sr-Cyrl-CS" i="1" smtClean="0"/>
          </a:p>
          <a:p>
            <a:pPr eaLnBrk="1" hangingPunct="1">
              <a:spcBef>
                <a:spcPct val="10000"/>
              </a:spcBef>
              <a:defRPr/>
            </a:pPr>
            <a:r>
              <a:rPr lang="sr-Cyrl-CS" i="1" smtClean="0"/>
              <a:t>секундарне црте </a:t>
            </a:r>
            <a:r>
              <a:rPr lang="sr-Cyrl-CS" smtClean="0"/>
              <a:t>(мноштво периферних)</a:t>
            </a:r>
            <a:endParaRPr lang="sr-Cyrl-CS" i="1" smtClean="0"/>
          </a:p>
        </p:txBody>
      </p:sp>
      <p:sp>
        <p:nvSpPr>
          <p:cNvPr id="40964" name="Rectangle 4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b="1" smtClean="0"/>
              <a:t>По садржају:</a:t>
            </a:r>
            <a:r>
              <a:rPr lang="sr-Cyrl-CS" i="1" smtClean="0"/>
              <a:t> </a:t>
            </a:r>
            <a:endParaRPr lang="sr-Cyrl-CS" smtClean="0"/>
          </a:p>
          <a:p>
            <a:pPr eaLnBrk="1" hangingPunct="1">
              <a:spcBef>
                <a:spcPct val="10000"/>
              </a:spcBef>
              <a:defRPr/>
            </a:pPr>
            <a:r>
              <a:rPr lang="sr-Cyrl-CS" i="1" smtClean="0"/>
              <a:t>Карактера</a:t>
            </a:r>
            <a:r>
              <a:rPr lang="sr-Cyrl-CS" smtClean="0"/>
              <a:t> (зашто нешто чини)</a:t>
            </a:r>
          </a:p>
          <a:p>
            <a:pPr eaLnBrk="1" hangingPunct="1">
              <a:spcBef>
                <a:spcPct val="10000"/>
              </a:spcBef>
              <a:defRPr/>
            </a:pPr>
            <a:r>
              <a:rPr lang="sr-Cyrl-CS" i="1" smtClean="0"/>
              <a:t>Темперамента</a:t>
            </a:r>
            <a:r>
              <a:rPr lang="sr-Cyrl-CS" smtClean="0"/>
              <a:t> (како нешто ради)</a:t>
            </a:r>
          </a:p>
          <a:p>
            <a:pPr eaLnBrk="1" hangingPunct="1">
              <a:spcBef>
                <a:spcPct val="10000"/>
              </a:spcBef>
              <a:defRPr/>
            </a:pPr>
            <a:r>
              <a:rPr lang="sr-Cyrl-CS" i="1" smtClean="0"/>
              <a:t>Способности </a:t>
            </a:r>
            <a:r>
              <a:rPr lang="sr-Cyrl-CS" smtClean="0"/>
              <a:t>(колико успешно ради)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dirty="0" smtClean="0"/>
              <a:t>ЦРТЕ ЛИЧНОСТИ - ЛИЧНЕ 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600" b="1" smtClean="0"/>
              <a:t>лична црта</a:t>
            </a:r>
            <a:r>
              <a:rPr lang="ru-RU" sz="2800" smtClean="0"/>
              <a:t> је: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i="1" smtClean="0"/>
              <a:t>Уопштена неуропсихичка структура (својствена индивидуи),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i="1" smtClean="0"/>
              <a:t>способна да многе дражи учини функционално еквивалентним и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i="1" smtClean="0"/>
              <a:t>да уведе и води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i="1" smtClean="0"/>
              <a:t>еквивалентне облике прилагодљивог и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i="1" smtClean="0"/>
              <a:t>стилског понашања.</a:t>
            </a:r>
            <a:endParaRPr lang="sr-Cyrl-C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800" smtClean="0"/>
              <a:t>Лична црта је реално постојећа тенденција</a:t>
            </a:r>
            <a:endParaRPr lang="en-US" sz="28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CS" dirty="0" smtClean="0"/>
              <a:t>ЦРТЕ ЛИЧНОСТИ - ОПШТЕ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4000" b="1" dirty="0" smtClean="0"/>
              <a:t>Општа црта</a:t>
            </a:r>
            <a:r>
              <a:rPr lang="ru-RU" dirty="0" smtClean="0"/>
              <a:t> је: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Једна категорија за класификовање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CS" dirty="0" smtClean="0"/>
              <a:t>ф</a:t>
            </a:r>
            <a:r>
              <a:rPr lang="ru-RU" dirty="0" smtClean="0"/>
              <a:t>ункционалних облика понашања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у општој популацији људи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b="1" dirty="0" smtClean="0"/>
              <a:t>Општа црта</a:t>
            </a:r>
            <a:r>
              <a:rPr lang="ru-RU" dirty="0" smtClean="0"/>
              <a:t> није реална диспозиција, већ фикција, конструкт, пуко средство поређења људи на некој замишљеној димензији.</a:t>
            </a: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2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00"/>
      </a:hlink>
      <a:folHlink>
        <a:srgbClr val="FFFF99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482</TotalTime>
  <Words>611</Words>
  <Application>Microsoft Office PowerPoint</Application>
  <PresentationFormat>On-screen Show (4:3)</PresentationFormat>
  <Paragraphs>126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Glass Layers</vt:lpstr>
      <vt:lpstr>ОЛПОРТОВА ТЕОРИЈА ЛИЧНОСТИ</vt:lpstr>
      <vt:lpstr>ГОРДОН В. ОЛПОРТ</vt:lpstr>
      <vt:lpstr>ОЛПОРТОВА КРИТИКА И ХУМАНИСТИЧКИ ПРОГРАМ</vt:lpstr>
      <vt:lpstr>ОСНОВНЕ ПОСТАВКЕ</vt:lpstr>
      <vt:lpstr>ЛИЧНОСТ - дефиниција</vt:lpstr>
      <vt:lpstr>СТРУКТУРА ЛИЧНОСТИ: ТЕОРИЈА ЦРТА</vt:lpstr>
      <vt:lpstr>ВРСТА ЦРТА</vt:lpstr>
      <vt:lpstr>ЦРТЕ ЛИЧНОСТИ - ЛИЧНЕ </vt:lpstr>
      <vt:lpstr>ЦРТЕ ЛИЧНОСТИ - ОПШТЕ</vt:lpstr>
      <vt:lpstr>ДИНАМИКА ЛИЧНОСТИ</vt:lpstr>
      <vt:lpstr>РАЗВОЈ ЛИЧНОСТИ – ОСНОВНИ ПРИНЦИПИ</vt:lpstr>
      <vt:lpstr>РАЗВОЈ ЛИЧНОСТИ – РАЗВОЈ САМОСВЕСТИ</vt:lpstr>
      <vt:lpstr>ЗРЕЛА ЛИЧНОСТ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ОЛПОРТОВА ТЕОРИЈА ЛИЧНОСТИ</dc:title>
  <dc:creator>Zarko</dc:creator>
  <cp:lastModifiedBy>zarko</cp:lastModifiedBy>
  <cp:revision>66</cp:revision>
  <dcterms:created xsi:type="dcterms:W3CDTF">2005-04-09T22:41:22Z</dcterms:created>
  <dcterms:modified xsi:type="dcterms:W3CDTF">2013-04-30T08:29:22Z</dcterms:modified>
</cp:coreProperties>
</file>